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5451" autoAdjust="0"/>
  </p:normalViewPr>
  <p:slideViewPr>
    <p:cSldViewPr snapToGrid="0">
      <p:cViewPr>
        <p:scale>
          <a:sx n="43" d="100"/>
          <a:sy n="43" d="100"/>
        </p:scale>
        <p:origin x="-1782" y="-5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DE46AA-D0EC-4CFB-9775-F9A4862D2C00}"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8C6A7F-1A53-46AF-804C-371D89556770}" type="slidenum">
              <a:rPr lang="en-US" smtClean="0"/>
              <a:t>‹#›</a:t>
            </a:fld>
            <a:endParaRPr lang="en-US"/>
          </a:p>
        </p:txBody>
      </p:sp>
    </p:spTree>
    <p:extLst>
      <p:ext uri="{BB962C8B-B14F-4D97-AF65-F5344CB8AC3E}">
        <p14:creationId xmlns:p14="http://schemas.microsoft.com/office/powerpoint/2010/main" val="3889786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Prostitution is defined as the practice of engaging in indiscriminate sexual activity for the exchange of money and other valuables with someone who is not a friend or a spouse. The participants in prostitution are men, women or transgender, which imply that prostitution entails homosexual or heterosexual activities. There are different types of prostitution, such as escorts, brothel employees, window workers, bar workers and streetwalkers, which are mostly differentiated from the place they work. </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18C6A7F-1A53-46AF-804C-371D89556770}" type="slidenum">
              <a:rPr lang="en-US" smtClean="0"/>
              <a:t>2</a:t>
            </a:fld>
            <a:endParaRPr lang="en-US"/>
          </a:p>
        </p:txBody>
      </p:sp>
    </p:spTree>
    <p:extLst>
      <p:ext uri="{BB962C8B-B14F-4D97-AF65-F5344CB8AC3E}">
        <p14:creationId xmlns:p14="http://schemas.microsoft.com/office/powerpoint/2010/main" val="3687575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Escort sex workers work independently by receiving a phone call from their clients and offering sexual services either at home or the hotel. With escorts, the price is relatively low due to the low number of clients. On the other hand, the Escort agency involves the hotel staff calling the sex worker on behalf of their client in the hotel. Escort agency prostitutes are often exploited since the hotel has to take a certain percentage of their pay. Brothels are premises dedicated to providing sex, and therefore brothel prostitutes provide sexual services in the brothels.</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18C6A7F-1A53-46AF-804C-371D89556770}" type="slidenum">
              <a:rPr lang="en-US" smtClean="0"/>
              <a:t>3</a:t>
            </a:fld>
            <a:endParaRPr lang="en-US"/>
          </a:p>
        </p:txBody>
      </p:sp>
    </p:spTree>
    <p:extLst>
      <p:ext uri="{BB962C8B-B14F-4D97-AF65-F5344CB8AC3E}">
        <p14:creationId xmlns:p14="http://schemas.microsoft.com/office/powerpoint/2010/main" val="4015058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Prostitutes may attend a bar or a casino to acquire clients from the bars, which is known as club or casino prostitution. On the other, window workers have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to expose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themselves to the public through the window with an effort to attract passersby as clients. According to </a:t>
            </a:r>
            <a:r>
              <a:rPr lang="en-US" sz="2400" b="0" i="0" cap="none" dirty="0">
                <a:effectLst/>
                <a:latin typeface="Times New Roman" panose="02020603050405020304" pitchFamily="18" charset="0"/>
                <a:cs typeface="Times New Roman" panose="02020603050405020304" pitchFamily="18" charset="0"/>
              </a:rPr>
              <a:t>Cimino (2017), 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treets workers prostitutes are mostly available at night. The streets workers stand in the streets and wait for potential customers passing through the streets. </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18C6A7F-1A53-46AF-804C-371D89556770}" type="slidenum">
              <a:rPr lang="en-US" smtClean="0"/>
              <a:t>4</a:t>
            </a:fld>
            <a:endParaRPr lang="en-US"/>
          </a:p>
        </p:txBody>
      </p:sp>
    </p:spTree>
    <p:extLst>
      <p:ext uri="{BB962C8B-B14F-4D97-AF65-F5344CB8AC3E}">
        <p14:creationId xmlns:p14="http://schemas.microsoft.com/office/powerpoint/2010/main" val="2399090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Different people engage in prostitution for various reasons. Some of the prostitutes are in the business due to the desire to make money to improve on their income. The inability to meet basic needs such as food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and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shelter for some people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leads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them to prostitution because they believe prostitution provides quick money. People who abuse drugs are more likely to make irrational choices, including engaging in prostitution. Individuals, when heartbroken tend to engage in prostitution to help heal from the heartbreak. Loneliness, especially due to the lack of a sex friend or spouse, may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lead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one to prostitution.</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18C6A7F-1A53-46AF-804C-371D89556770}" type="slidenum">
              <a:rPr lang="en-US" smtClean="0"/>
              <a:t>5</a:t>
            </a:fld>
            <a:endParaRPr lang="en-US"/>
          </a:p>
        </p:txBody>
      </p:sp>
    </p:spTree>
    <p:extLst>
      <p:ext uri="{BB962C8B-B14F-4D97-AF65-F5344CB8AC3E}">
        <p14:creationId xmlns:p14="http://schemas.microsoft.com/office/powerpoint/2010/main" val="3569489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Prostitution happens in different parts of the world, with the clients involved being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of difference age brackets.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law requires that minors should not be exposed to sex work. Street prostitution is the most common kind of prostitution and is widely spread in the world. The easiest way to acquire clients is the use of street prostitution and, therefore, mostly preferred. Escort workers are more active in the united states, brothels being common in Australia, Latin Americans and Asia. Club or casino prostitution depends on the type of club and the clients that are available in the clubs.</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18C6A7F-1A53-46AF-804C-371D89556770}" type="slidenum">
              <a:rPr lang="en-US" smtClean="0"/>
              <a:t>6</a:t>
            </a:fld>
            <a:endParaRPr lang="en-US"/>
          </a:p>
        </p:txBody>
      </p:sp>
    </p:spTree>
    <p:extLst>
      <p:ext uri="{BB962C8B-B14F-4D97-AF65-F5344CB8AC3E}">
        <p14:creationId xmlns:p14="http://schemas.microsoft.com/office/powerpoint/2010/main" val="1079785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Sexual activity with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an individual who is not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spouse or friend to be paid money or other valuables is known as prostitution. The different types of prostitution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depend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 the type of clients, where the clients are acquired, and the place where the service is offered. The types of prostitution include escort, streets, window workers, brothel and casino or clubs. Different people have their reasons for engaging in prostitution, including the desire for money, the use of drugs, loneliness, and the desire to heal from heartbreak.</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18C6A7F-1A53-46AF-804C-371D89556770}" type="slidenum">
              <a:rPr lang="en-US" smtClean="0"/>
              <a:t>7</a:t>
            </a:fld>
            <a:endParaRPr lang="en-US"/>
          </a:p>
        </p:txBody>
      </p:sp>
    </p:spTree>
    <p:extLst>
      <p:ext uri="{BB962C8B-B14F-4D97-AF65-F5344CB8AC3E}">
        <p14:creationId xmlns:p14="http://schemas.microsoft.com/office/powerpoint/2010/main" val="17494359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3850169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58D9-056D-4AD0-8BDC-8E9A2693A1EF}"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336334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271297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490171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2173436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E3658D9-056D-4AD0-8BDC-8E9A2693A1EF}"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1881683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E3658D9-056D-4AD0-8BDC-8E9A2693A1EF}" type="datetimeFigureOut">
              <a:rPr lang="en-US" smtClean="0"/>
              <a:t>3/16/2021</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206626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14959519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875927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2549940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58D9-056D-4AD0-8BDC-8E9A2693A1EF}"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2752035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658D9-056D-4AD0-8BDC-8E9A2693A1EF}"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3725243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3658D9-056D-4AD0-8BDC-8E9A2693A1EF}"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1534716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3658D9-056D-4AD0-8BDC-8E9A2693A1EF}"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3245287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58D9-056D-4AD0-8BDC-8E9A2693A1EF}"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2922002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58D9-056D-4AD0-8BDC-8E9A2693A1EF}"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404254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58D9-056D-4AD0-8BDC-8E9A2693A1EF}"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3FB9384-FD34-4E5C-8769-EC2083C071E2}" type="slidenum">
              <a:rPr lang="en-US" smtClean="0"/>
              <a:t>‹#›</a:t>
            </a:fld>
            <a:endParaRPr lang="en-US"/>
          </a:p>
        </p:txBody>
      </p:sp>
    </p:spTree>
    <p:extLst>
      <p:ext uri="{BB962C8B-B14F-4D97-AF65-F5344CB8AC3E}">
        <p14:creationId xmlns:p14="http://schemas.microsoft.com/office/powerpoint/2010/main" val="758013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E3658D9-056D-4AD0-8BDC-8E9A2693A1EF}" type="datetimeFigureOut">
              <a:rPr lang="en-US" smtClean="0"/>
              <a:t>3/16/2021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3FB9384-FD34-4E5C-8769-EC2083C071E2}" type="slidenum">
              <a:rPr lang="en-US" smtClean="0"/>
              <a:t>‹#›</a:t>
            </a:fld>
            <a:endParaRPr lang="en-US"/>
          </a:p>
        </p:txBody>
      </p:sp>
    </p:spTree>
    <p:extLst>
      <p:ext uri="{BB962C8B-B14F-4D97-AF65-F5344CB8AC3E}">
        <p14:creationId xmlns:p14="http://schemas.microsoft.com/office/powerpoint/2010/main" val="33790240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A1409A-62DF-4BD5-AF8F-8478DD8DABA9}"/>
              </a:ext>
            </a:extLst>
          </p:cNvPr>
          <p:cNvSpPr>
            <a:spLocks noGrp="1"/>
          </p:cNvSpPr>
          <p:nvPr>
            <p:ph type="ctrTitle"/>
          </p:nvPr>
        </p:nvSpPr>
        <p:spPr>
          <a:xfrm>
            <a:off x="1007390" y="712923"/>
            <a:ext cx="9660609" cy="1367698"/>
          </a:xfrm>
        </p:spPr>
        <p:txBody>
          <a:bodyPr/>
          <a:lstStyle/>
          <a:p>
            <a:pPr algn="ctr"/>
            <a:r>
              <a:rPr lang="en-US" sz="6000" dirty="0">
                <a:latin typeface="Times New Roman" pitchFamily="18" charset="0"/>
                <a:cs typeface="Times New Roman" pitchFamily="18" charset="0"/>
              </a:rPr>
              <a:t>Prostitution </a:t>
            </a:r>
          </a:p>
        </p:txBody>
      </p:sp>
      <p:sp>
        <p:nvSpPr>
          <p:cNvPr id="3" name="Subtitle 2">
            <a:extLst>
              <a:ext uri="{FF2B5EF4-FFF2-40B4-BE49-F238E27FC236}">
                <a16:creationId xmlns:a16="http://schemas.microsoft.com/office/drawing/2014/main" xmlns="" id="{70EBE05A-1083-4779-84AD-CBD9FBA8E71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07633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5D556E-DBB3-4EF3-B936-80728C1D9052}"/>
              </a:ext>
            </a:extLst>
          </p:cNvPr>
          <p:cNvSpPr>
            <a:spLocks noGrp="1"/>
          </p:cNvSpPr>
          <p:nvPr>
            <p:ph type="ctrTitle"/>
          </p:nvPr>
        </p:nvSpPr>
        <p:spPr>
          <a:xfrm>
            <a:off x="1311965" y="490331"/>
            <a:ext cx="9356035" cy="1109870"/>
          </a:xfrm>
        </p:spPr>
        <p:txBody>
          <a:bodyPr/>
          <a:lstStyle/>
          <a:p>
            <a:pPr algn="ctr"/>
            <a:r>
              <a:rPr lang="en-US" sz="4000" dirty="0">
                <a:latin typeface="Times New Roman" panose="02020603050405020304" pitchFamily="18" charset="0"/>
                <a:cs typeface="Times New Roman" panose="02020603050405020304" pitchFamily="18" charset="0"/>
              </a:rPr>
              <a:t>Introduction</a:t>
            </a:r>
            <a:r>
              <a:rPr lang="en-US" dirty="0"/>
              <a:t> </a:t>
            </a:r>
          </a:p>
        </p:txBody>
      </p:sp>
      <p:sp>
        <p:nvSpPr>
          <p:cNvPr id="3" name="Subtitle 2">
            <a:extLst>
              <a:ext uri="{FF2B5EF4-FFF2-40B4-BE49-F238E27FC236}">
                <a16:creationId xmlns:a16="http://schemas.microsoft.com/office/drawing/2014/main" xmlns="" id="{E820B25B-A0D5-42A1-BF69-BA965B281D19}"/>
              </a:ext>
            </a:extLst>
          </p:cNvPr>
          <p:cNvSpPr>
            <a:spLocks noGrp="1"/>
          </p:cNvSpPr>
          <p:nvPr>
            <p:ph type="subTitle" idx="1"/>
          </p:nvPr>
        </p:nvSpPr>
        <p:spPr>
          <a:xfrm>
            <a:off x="892098" y="1828800"/>
            <a:ext cx="10348331" cy="4572000"/>
          </a:xfrm>
        </p:spPr>
        <p:txBody>
          <a:bodyPr>
            <a:norm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Prostitution is the act of engaging in sexual activity with someone who is not a spouse for exchange of payment or other valuables.</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Prostitution may include female,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male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or transgender, but historically it involved women and men as clients.</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different types of prostitution are escort, escort agency employee, brothel employee, window worker, bar or casino workers and streetwalkers.</a:t>
            </a:r>
          </a:p>
          <a:p>
            <a:pPr marL="342900" indent="-342900">
              <a:buFont typeface="Arial" panose="020B0604020202020204" pitchFamily="34" charset="0"/>
              <a:buChar char="•"/>
            </a:pPr>
            <a:endParaRPr lang="en-US" sz="2000" cap="none" dirty="0">
              <a:latin typeface="Times New Roman" panose="02020603050405020304" pitchFamily="18" charset="0"/>
              <a:cs typeface="Times New Roman" panose="02020603050405020304" pitchFamily="18" charset="0"/>
            </a:endParaRPr>
          </a:p>
        </p:txBody>
      </p:sp>
      <p:sp>
        <p:nvSpPr>
          <p:cNvPr id="4" name="AutoShape 2" descr="Escorting vs. Prostitution: What's the Difference?">
            <a:extLst>
              <a:ext uri="{FF2B5EF4-FFF2-40B4-BE49-F238E27FC236}">
                <a16:creationId xmlns:a16="http://schemas.microsoft.com/office/drawing/2014/main" xmlns="" id="{0DC952C8-9121-43D1-A915-CBEBDF58522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Escorting vs. Prostitution: What's the Difference?">
            <a:extLst>
              <a:ext uri="{FF2B5EF4-FFF2-40B4-BE49-F238E27FC236}">
                <a16:creationId xmlns:a16="http://schemas.microsoft.com/office/drawing/2014/main" xmlns="" id="{AAE0C42F-4A0E-497A-8556-5FF8E295FA16}"/>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4" name="Picture 6" descr="Escorting vs. Prostitution: What's the Difference?">
            <a:extLst>
              <a:ext uri="{FF2B5EF4-FFF2-40B4-BE49-F238E27FC236}">
                <a16:creationId xmlns:a16="http://schemas.microsoft.com/office/drawing/2014/main" xmlns="" id="{CD93ECC8-7822-46D6-A834-715EE858AC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2050" y="4614463"/>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6664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22E57-C725-4877-B4A3-241998D8DF87}"/>
              </a:ext>
            </a:extLst>
          </p:cNvPr>
          <p:cNvSpPr>
            <a:spLocks noGrp="1"/>
          </p:cNvSpPr>
          <p:nvPr>
            <p:ph type="ctrTitle"/>
          </p:nvPr>
        </p:nvSpPr>
        <p:spPr>
          <a:xfrm>
            <a:off x="780586" y="847493"/>
            <a:ext cx="10504448" cy="869796"/>
          </a:xfrm>
        </p:spPr>
        <p:txBody>
          <a:bodyPr/>
          <a:lstStyle/>
          <a:p>
            <a:pPr algn="ct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latin typeface="Times New Roman" panose="02020603050405020304" pitchFamily="18" charset="0"/>
                <a:ea typeface="Calibri" panose="020F0502020204030204" pitchFamily="34" charset="0"/>
                <a:cs typeface="Times New Roman" panose="02020603050405020304" pitchFamily="18" charset="0"/>
              </a:rPr>
              <a:t>Types of </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Prostitution</a:t>
            </a:r>
            <a:endParaRPr lang="en-US" sz="4000" dirty="0"/>
          </a:p>
        </p:txBody>
      </p:sp>
      <p:sp>
        <p:nvSpPr>
          <p:cNvPr id="3" name="Subtitle 2">
            <a:extLst>
              <a:ext uri="{FF2B5EF4-FFF2-40B4-BE49-F238E27FC236}">
                <a16:creationId xmlns:a16="http://schemas.microsoft.com/office/drawing/2014/main" xmlns="" id="{449A4A80-2BFD-434C-8912-D15C7A323862}"/>
              </a:ext>
            </a:extLst>
          </p:cNvPr>
          <p:cNvSpPr>
            <a:spLocks noGrp="1"/>
          </p:cNvSpPr>
          <p:nvPr>
            <p:ph type="subTitle" idx="1"/>
          </p:nvPr>
        </p:nvSpPr>
        <p:spPr>
          <a:xfrm>
            <a:off x="1154955" y="2293749"/>
            <a:ext cx="8825658" cy="3603356"/>
          </a:xfrm>
        </p:spPr>
        <p:txBody>
          <a:bodyPr>
            <a:normAutofit/>
          </a:bodyPr>
          <a:lstStyle/>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Escort prostitution involves independent girls where the client is calling the sex worker though the mobile phone.</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Escort agency prostitution involves workers in a hotel calling girls for their clients at the hotel for a certain fee (</a:t>
            </a:r>
            <a:r>
              <a:rPr lang="en-US" sz="2400" b="0" i="0" cap="none" dirty="0">
                <a:effectLst/>
                <a:latin typeface="Times New Roman" panose="02020603050405020304" pitchFamily="18" charset="0"/>
                <a:cs typeface="Times New Roman" panose="02020603050405020304" pitchFamily="18" charset="0"/>
              </a:rPr>
              <a:t>Cimino, 2017)</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Brothel prostitution includes sexual activity in places that that are dedicated to providing sex and offered more security to the sex workers.</a:t>
            </a:r>
          </a:p>
          <a:p>
            <a:pPr marL="285750" indent="-285750">
              <a:buFont typeface="Arial" panose="020B0604020202020204" pitchFamily="34" charset="0"/>
              <a:buChar char="•"/>
            </a:pPr>
            <a:endParaRPr lang="en-US" sz="2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315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13FFC7-B809-4C94-98C9-FEDB05D1FE7C}"/>
              </a:ext>
            </a:extLst>
          </p:cNvPr>
          <p:cNvSpPr>
            <a:spLocks noGrp="1"/>
          </p:cNvSpPr>
          <p:nvPr>
            <p:ph type="ctrTitle"/>
          </p:nvPr>
        </p:nvSpPr>
        <p:spPr>
          <a:xfrm>
            <a:off x="1332853" y="743921"/>
            <a:ext cx="9238503" cy="884158"/>
          </a:xfrm>
        </p:spPr>
        <p:txBody>
          <a:bodyPr/>
          <a:lstStyle/>
          <a:p>
            <a:pPr algn="ct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latin typeface="Times New Roman" panose="02020603050405020304" pitchFamily="18" charset="0"/>
                <a:ea typeface="Calibri" panose="020F0502020204030204" pitchFamily="34" charset="0"/>
                <a:cs typeface="Times New Roman" panose="02020603050405020304" pitchFamily="18" charset="0"/>
              </a:rPr>
              <a:t>Types of </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Prostitution </a:t>
            </a:r>
            <a:r>
              <a:rPr lang="en-US" sz="4000" dirty="0">
                <a:latin typeface="Times New Roman" panose="02020603050405020304" pitchFamily="18" charset="0"/>
                <a:ea typeface="Calibri" panose="020F0502020204030204" pitchFamily="34" charset="0"/>
                <a:cs typeface="Times New Roman" panose="02020603050405020304" pitchFamily="18" charset="0"/>
              </a:rPr>
              <a:t>C</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ontinuation</a:t>
            </a:r>
            <a:r>
              <a:rPr lang="en-US" sz="4000" dirty="0">
                <a:latin typeface="Times New Roman" panose="02020603050405020304" pitchFamily="18" charset="0"/>
                <a:ea typeface="Calibri" panose="020F0502020204030204" pitchFamily="34" charset="0"/>
                <a:cs typeface="Times New Roman" panose="02020603050405020304" pitchFamily="18" charset="0"/>
              </a:rPr>
              <a:t>…</a:t>
            </a:r>
            <a:endParaRPr lang="en-US" sz="4000" dirty="0"/>
          </a:p>
        </p:txBody>
      </p:sp>
      <p:sp>
        <p:nvSpPr>
          <p:cNvPr id="3" name="Subtitle 2">
            <a:extLst>
              <a:ext uri="{FF2B5EF4-FFF2-40B4-BE49-F238E27FC236}">
                <a16:creationId xmlns:a16="http://schemas.microsoft.com/office/drawing/2014/main" xmlns="" id="{6EE2B566-524D-42B1-9CB3-064FF13318B8}"/>
              </a:ext>
            </a:extLst>
          </p:cNvPr>
          <p:cNvSpPr>
            <a:spLocks noGrp="1"/>
          </p:cNvSpPr>
          <p:nvPr>
            <p:ph type="subTitle" idx="1"/>
          </p:nvPr>
        </p:nvSpPr>
        <p:spPr>
          <a:xfrm>
            <a:off x="914400" y="2007220"/>
            <a:ext cx="10058399" cy="4282067"/>
          </a:xfrm>
        </p:spPr>
        <p:txBody>
          <a:bodyPr>
            <a:norm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Widow workers prostitution involves the display of women in the windows to entice passersby into entering the houses.</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Bar or casino prostitution involves the solicitation of clients in bars or casino.</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Street walkers' prostitutes involve clients' solicitation in the streets, parks and other public places and services provided in the vehicles, side streets or hotels. </a:t>
            </a:r>
          </a:p>
          <a:p>
            <a:pPr marL="342900" indent="-342900">
              <a:buFont typeface="Arial" panose="020B0604020202020204" pitchFamily="34" charset="0"/>
              <a:buChar char="•"/>
            </a:pPr>
            <a:endParaRPr lang="en-US" sz="2000" cap="none" dirty="0">
              <a:latin typeface="Times New Roman" panose="02020603050405020304" pitchFamily="18" charset="0"/>
              <a:cs typeface="Times New Roman" panose="02020603050405020304" pitchFamily="18" charset="0"/>
            </a:endParaRPr>
          </a:p>
        </p:txBody>
      </p:sp>
      <p:pic>
        <p:nvPicPr>
          <p:cNvPr id="1026" name="Picture 2" descr="Pimp State makes it clear our laws on prostitution are not working – so how  should we change them?">
            <a:extLst>
              <a:ext uri="{FF2B5EF4-FFF2-40B4-BE49-F238E27FC236}">
                <a16:creationId xmlns:a16="http://schemas.microsoft.com/office/drawing/2014/main" xmlns="" id="{F458A6C0-A445-4961-BCB5-C023DB98A3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1214" y="4464186"/>
            <a:ext cx="2524125" cy="1695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979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EDCE4E-5D77-4814-8675-6DCCDBCA1251}"/>
              </a:ext>
            </a:extLst>
          </p:cNvPr>
          <p:cNvSpPr>
            <a:spLocks noGrp="1"/>
          </p:cNvSpPr>
          <p:nvPr>
            <p:ph type="ctrTitle"/>
          </p:nvPr>
        </p:nvSpPr>
        <p:spPr>
          <a:xfrm>
            <a:off x="981307" y="542441"/>
            <a:ext cx="9344722" cy="1332854"/>
          </a:xfrm>
        </p:spPr>
        <p:txBody>
          <a:bodyPr/>
          <a:lstStyle/>
          <a:p>
            <a:pPr algn="ct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latin typeface="Times New Roman" panose="02020603050405020304" pitchFamily="18" charset="0"/>
                <a:ea typeface="Calibri" panose="020F0502020204030204" pitchFamily="34" charset="0"/>
                <a:cs typeface="Times New Roman" panose="02020603050405020304" pitchFamily="18" charset="0"/>
              </a:rPr>
              <a:t>Reasons </a:t>
            </a:r>
            <a:r>
              <a:rPr lang="en-US" sz="4000" dirty="0">
                <a:latin typeface="Times New Roman" panose="02020603050405020304" pitchFamily="18" charset="0"/>
                <a:ea typeface="Calibri" panose="020F0502020204030204" pitchFamily="34" charset="0"/>
                <a:cs typeface="Times New Roman" panose="02020603050405020304" pitchFamily="18" charset="0"/>
              </a:rPr>
              <a:t>W</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hy </a:t>
            </a:r>
            <a:r>
              <a:rPr lang="en-US" sz="4000" dirty="0">
                <a:latin typeface="Times New Roman" panose="02020603050405020304" pitchFamily="18" charset="0"/>
                <a:ea typeface="Calibri" panose="020F0502020204030204" pitchFamily="34" charset="0"/>
                <a:cs typeface="Times New Roman" panose="02020603050405020304" pitchFamily="18" charset="0"/>
              </a:rPr>
              <a:t>a </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Person </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B</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ecomes </a:t>
            </a:r>
            <a:r>
              <a:rPr lang="en-US" sz="4000" dirty="0">
                <a:latin typeface="Times New Roman" panose="02020603050405020304" pitchFamily="18" charset="0"/>
                <a:ea typeface="Calibri" panose="020F0502020204030204" pitchFamily="34" charset="0"/>
                <a:cs typeface="Times New Roman" panose="02020603050405020304" pitchFamily="18" charset="0"/>
              </a:rPr>
              <a:t>a </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Prostitute</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F479CF9F-928F-48EB-8ADC-D5EA1A413BB0}"/>
              </a:ext>
            </a:extLst>
          </p:cNvPr>
          <p:cNvSpPr>
            <a:spLocks noGrp="1"/>
          </p:cNvSpPr>
          <p:nvPr>
            <p:ph type="subTitle" idx="1"/>
          </p:nvPr>
        </p:nvSpPr>
        <p:spPr>
          <a:xfrm>
            <a:off x="1022888" y="2200759"/>
            <a:ext cx="9082007" cy="3897824"/>
          </a:xfrm>
        </p:spPr>
        <p:txBody>
          <a:bodyPr>
            <a:normAutofit/>
          </a:bodyPr>
          <a:lstStyle/>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desire to make quick money to help improve income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leads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to working as a sex worker (</a:t>
            </a:r>
            <a:r>
              <a:rPr lang="en-US" sz="2400" b="0" i="0" cap="none" dirty="0">
                <a:effectLst/>
                <a:latin typeface="Times New Roman" panose="02020603050405020304" pitchFamily="18" charset="0"/>
                <a:cs typeface="Times New Roman" panose="02020603050405020304" pitchFamily="18" charset="0"/>
              </a:rPr>
              <a:t>Jeal et.al, 2017)</a:t>
            </a:r>
            <a:endParaRPr lang="en-US" sz="2400" cap="none"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abuse of drugs which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lead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to mental impairment.</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pain of a broken heart</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Feeling of loneliness</a:t>
            </a:r>
          </a:p>
          <a:p>
            <a:pPr marL="285750" indent="-285750">
              <a:buFont typeface="Arial" panose="020B0604020202020204" pitchFamily="34" charset="0"/>
              <a:buChar char="•"/>
            </a:pPr>
            <a:endParaRPr lang="en-US" sz="2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182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24A293-FCEF-4C62-A309-621070C011AA}"/>
              </a:ext>
            </a:extLst>
          </p:cNvPr>
          <p:cNvSpPr>
            <a:spLocks noGrp="1"/>
          </p:cNvSpPr>
          <p:nvPr>
            <p:ph type="ctrTitle"/>
          </p:nvPr>
        </p:nvSpPr>
        <p:spPr>
          <a:xfrm>
            <a:off x="1193369" y="635431"/>
            <a:ext cx="8539271" cy="1084881"/>
          </a:xfrm>
        </p:spPr>
        <p:txBody>
          <a:bodyPr/>
          <a:lstStyle/>
          <a:p>
            <a:pPr algn="ctr"/>
            <a:r>
              <a:rPr lang="en-US" sz="4000" dirty="0">
                <a:latin typeface="Times New Roman" panose="02020603050405020304" pitchFamily="18" charset="0"/>
                <a:ea typeface="Calibri" panose="020F0502020204030204" pitchFamily="34" charset="0"/>
                <a:cs typeface="Times New Roman" panose="02020603050405020304" pitchFamily="18" charset="0"/>
              </a:rPr>
              <a:t/>
            </a:r>
            <a:br>
              <a:rPr lang="en-US" sz="4000" dirty="0">
                <a:latin typeface="Times New Roman" panose="02020603050405020304" pitchFamily="18" charset="0"/>
                <a:ea typeface="Calibri" panose="020F0502020204030204" pitchFamily="34" charset="0"/>
                <a:cs typeface="Times New Roman" panose="02020603050405020304" pitchFamily="18" charset="0"/>
              </a:rPr>
            </a:br>
            <a:r>
              <a:rPr lang="en-US" sz="4000" dirty="0">
                <a:latin typeface="Times New Roman" panose="02020603050405020304" pitchFamily="18" charset="0"/>
                <a:ea typeface="Calibri" panose="020F0502020204030204" pitchFamily="34" charset="0"/>
                <a:cs typeface="Times New Roman" panose="02020603050405020304" pitchFamily="18" charset="0"/>
              </a:rPr>
              <a:t>Clientele and </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Where </a:t>
            </a:r>
            <a:r>
              <a:rPr lang="en-US" sz="4000" dirty="0">
                <a:latin typeface="Times New Roman" panose="02020603050405020304" pitchFamily="18" charset="0"/>
                <a:ea typeface="Calibri" panose="020F0502020204030204" pitchFamily="34" charset="0"/>
                <a:cs typeface="Times New Roman" panose="02020603050405020304" pitchFamily="18" charset="0"/>
              </a:rPr>
              <a:t>P</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rostitution </a:t>
            </a:r>
            <a:r>
              <a:rPr lang="en-US" sz="4000" dirty="0">
                <a:latin typeface="Times New Roman" panose="02020603050405020304" pitchFamily="18" charset="0"/>
                <a:ea typeface="Calibri" panose="020F0502020204030204" pitchFamily="34" charset="0"/>
                <a:cs typeface="Times New Roman" panose="02020603050405020304" pitchFamily="18" charset="0"/>
              </a:rPr>
              <a:t>E</a:t>
            </a:r>
            <a:r>
              <a:rPr lang="en-US" sz="4000" dirty="0" smtClean="0">
                <a:latin typeface="Times New Roman" panose="02020603050405020304" pitchFamily="18" charset="0"/>
                <a:ea typeface="Calibri" panose="020F0502020204030204" pitchFamily="34" charset="0"/>
                <a:cs typeface="Times New Roman" panose="02020603050405020304" pitchFamily="18" charset="0"/>
              </a:rPr>
              <a:t>xist</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64A0F3A2-BE1A-45A4-BE4F-757AE7894F54}"/>
              </a:ext>
            </a:extLst>
          </p:cNvPr>
          <p:cNvSpPr>
            <a:spLocks noGrp="1"/>
          </p:cNvSpPr>
          <p:nvPr>
            <p:ph type="subTitle" idx="1"/>
          </p:nvPr>
        </p:nvSpPr>
        <p:spPr>
          <a:xfrm>
            <a:off x="1441341" y="2107769"/>
            <a:ext cx="8539272" cy="3843580"/>
          </a:xfrm>
        </p:spPr>
        <p:txBody>
          <a:bodyPr>
            <a:normAutofit lnSpcReduction="10000"/>
          </a:bodyPr>
          <a:lstStyle/>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clients for prostitution can be men or women and of varying age.</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Street prostitution is widespread in different parts of the world, and brothel prostitution is most common in Australia, south-east Asia, Indians and Latin Americans.</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Escort workers are most common in the united states, and window workers are common in Amsterdam and Hamburg (</a:t>
            </a:r>
            <a:r>
              <a:rPr lang="en-US" sz="2400" b="0" i="0" cap="none" dirty="0">
                <a:effectLst/>
                <a:latin typeface="Times New Roman" panose="02020603050405020304" pitchFamily="18" charset="0"/>
                <a:cs typeface="Times New Roman" panose="02020603050405020304" pitchFamily="18" charset="0"/>
              </a:rPr>
              <a:t>Benoit, 2019)</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Club or casino depends on the types of clients in the club.</a:t>
            </a:r>
          </a:p>
          <a:p>
            <a:pPr marL="285750" indent="-285750">
              <a:buFont typeface="Arial" panose="020B0604020202020204" pitchFamily="34" charset="0"/>
              <a:buChar char="•"/>
            </a:pPr>
            <a:endParaRPr lang="en-US" sz="2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527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6B4FA0-BCFE-4FF3-9DDA-2B3E89024971}"/>
              </a:ext>
            </a:extLst>
          </p:cNvPr>
          <p:cNvSpPr>
            <a:spLocks noGrp="1"/>
          </p:cNvSpPr>
          <p:nvPr>
            <p:ph type="ctrTitle"/>
          </p:nvPr>
        </p:nvSpPr>
        <p:spPr>
          <a:xfrm>
            <a:off x="1286359" y="701298"/>
            <a:ext cx="9205994" cy="1266987"/>
          </a:xfrm>
        </p:spPr>
        <p:txBody>
          <a:bodyPr/>
          <a:lstStyle/>
          <a:p>
            <a:pPr algn="ctr"/>
            <a:r>
              <a:rPr lang="en-US" sz="4000" dirty="0">
                <a:latin typeface="Times New Roman" panose="02020603050405020304" pitchFamily="18" charset="0"/>
                <a:ea typeface="Calibri" panose="020F0502020204030204" pitchFamily="34" charset="0"/>
                <a:cs typeface="Times New Roman" panose="02020603050405020304" pitchFamily="18" charset="0"/>
              </a:rPr>
              <a:t/>
            </a:r>
            <a:br>
              <a:rPr lang="en-US" sz="4000" dirty="0">
                <a:latin typeface="Times New Roman" panose="02020603050405020304" pitchFamily="18" charset="0"/>
                <a:ea typeface="Calibri" panose="020F0502020204030204" pitchFamily="34" charset="0"/>
                <a:cs typeface="Times New Roman" panose="02020603050405020304" pitchFamily="18" charset="0"/>
              </a:rPr>
            </a:br>
            <a:r>
              <a:rPr lang="en-US" sz="4000" dirty="0">
                <a:latin typeface="Times New Roman" panose="02020603050405020304" pitchFamily="18" charset="0"/>
                <a:ea typeface="Calibri" panose="020F0502020204030204" pitchFamily="34" charset="0"/>
                <a:cs typeface="Times New Roman" panose="02020603050405020304" pitchFamily="18" charset="0"/>
              </a:rPr>
              <a:t>Conclusion</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2F7BAE57-FBFC-437C-984F-5DCC4020B375}"/>
              </a:ext>
            </a:extLst>
          </p:cNvPr>
          <p:cNvSpPr>
            <a:spLocks noGrp="1"/>
          </p:cNvSpPr>
          <p:nvPr>
            <p:ph type="subTitle" idx="1"/>
          </p:nvPr>
        </p:nvSpPr>
        <p:spPr>
          <a:xfrm>
            <a:off x="1162373" y="2076773"/>
            <a:ext cx="8818240" cy="3562027"/>
          </a:xfrm>
        </p:spPr>
        <p:txBody>
          <a:bodyPr>
            <a:normAutofit/>
          </a:bodyPr>
          <a:lstStyle/>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Prostitution is the act of exchanging sex with money or other valuables, and it is practiced by all gender. </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different types of prostitution are street, escort, window workers, club or casino prostitution and brothel.</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People engage in prostitution for reasons such as a source of income, being lonely, drug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abuse,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and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as a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way to heal from heartbreak.</a:t>
            </a:r>
          </a:p>
          <a:p>
            <a:pPr marL="285750" indent="-285750">
              <a:buFont typeface="Arial" panose="020B0604020202020204" pitchFamily="34" charset="0"/>
              <a:buChar char="•"/>
            </a:pPr>
            <a:endParaRPr lang="en-US" sz="2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0221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22579B-EBA2-4398-A7EF-A9E8B77E4E15}"/>
              </a:ext>
            </a:extLst>
          </p:cNvPr>
          <p:cNvSpPr>
            <a:spLocks noGrp="1"/>
          </p:cNvSpPr>
          <p:nvPr>
            <p:ph type="ctrTitle"/>
          </p:nvPr>
        </p:nvSpPr>
        <p:spPr>
          <a:xfrm>
            <a:off x="1131376" y="635431"/>
            <a:ext cx="8849237" cy="1193369"/>
          </a:xfrm>
        </p:spPr>
        <p:txBody>
          <a:bodyPr/>
          <a:lstStyle/>
          <a:p>
            <a:pPr algn="ctr"/>
            <a:r>
              <a:rPr lang="en-US" sz="4000" dirty="0">
                <a:latin typeface="Times New Roman" panose="02020603050405020304" pitchFamily="18" charset="0"/>
                <a:cs typeface="Times New Roman" panose="02020603050405020304" pitchFamily="18" charset="0"/>
              </a:rPr>
              <a:t>References</a:t>
            </a:r>
            <a:r>
              <a:rPr lang="en-US" dirty="0"/>
              <a:t> </a:t>
            </a:r>
          </a:p>
        </p:txBody>
      </p:sp>
      <p:sp>
        <p:nvSpPr>
          <p:cNvPr id="3" name="Subtitle 2">
            <a:extLst>
              <a:ext uri="{FF2B5EF4-FFF2-40B4-BE49-F238E27FC236}">
                <a16:creationId xmlns:a16="http://schemas.microsoft.com/office/drawing/2014/main" xmlns="" id="{95B1CCB9-8DC7-4D3D-8CC4-D32E4A24816C}"/>
              </a:ext>
            </a:extLst>
          </p:cNvPr>
          <p:cNvSpPr>
            <a:spLocks noGrp="1"/>
          </p:cNvSpPr>
          <p:nvPr>
            <p:ph type="subTitle" idx="1"/>
          </p:nvPr>
        </p:nvSpPr>
        <p:spPr>
          <a:xfrm>
            <a:off x="991892" y="2141035"/>
            <a:ext cx="8988721" cy="4081534"/>
          </a:xfrm>
        </p:spPr>
        <p:txBody>
          <a:bodyPr>
            <a:normAutofit/>
          </a:bodyPr>
          <a:lstStyle/>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Benoit, c., Smith, M., </a:t>
            </a:r>
            <a:r>
              <a:rPr lang="en-US" sz="2400" cap="none" dirty="0" err="1">
                <a:latin typeface="Times New Roman" panose="02020603050405020304" pitchFamily="18" charset="0"/>
                <a:cs typeface="Times New Roman" panose="02020603050405020304" pitchFamily="18" charset="0"/>
              </a:rPr>
              <a:t>Jansson</a:t>
            </a:r>
            <a:r>
              <a:rPr lang="en-US" sz="2400" cap="none" dirty="0">
                <a:latin typeface="Times New Roman" panose="02020603050405020304" pitchFamily="18" charset="0"/>
                <a:cs typeface="Times New Roman" panose="02020603050405020304" pitchFamily="18" charset="0"/>
              </a:rPr>
              <a:t>, M., Healey, P., &amp; Magnuson, D. (2019). “The prostitution problem”: claims, evidence, and policy outcomes. </a:t>
            </a:r>
            <a:r>
              <a:rPr lang="en-US" sz="2400" i="1" cap="none" dirty="0">
                <a:latin typeface="Times New Roman" panose="02020603050405020304" pitchFamily="18" charset="0"/>
                <a:cs typeface="Times New Roman" panose="02020603050405020304" pitchFamily="18" charset="0"/>
              </a:rPr>
              <a:t>Archives of sexual behavior</a:t>
            </a:r>
            <a:r>
              <a:rPr lang="en-US" sz="2400" cap="none" dirty="0">
                <a:latin typeface="Times New Roman" panose="02020603050405020304" pitchFamily="18" charset="0"/>
                <a:cs typeface="Times New Roman" panose="02020603050405020304" pitchFamily="18" charset="0"/>
              </a:rPr>
              <a:t>, </a:t>
            </a:r>
            <a:r>
              <a:rPr lang="en-US" sz="2400" i="1" cap="none" dirty="0">
                <a:latin typeface="Times New Roman" panose="02020603050405020304" pitchFamily="18" charset="0"/>
                <a:cs typeface="Times New Roman" panose="02020603050405020304" pitchFamily="18" charset="0"/>
              </a:rPr>
              <a:t>48</a:t>
            </a:r>
            <a:r>
              <a:rPr lang="en-US" sz="2400" cap="none" dirty="0">
                <a:latin typeface="Times New Roman" panose="02020603050405020304" pitchFamily="18" charset="0"/>
                <a:cs typeface="Times New Roman" panose="02020603050405020304" pitchFamily="18" charset="0"/>
              </a:rPr>
              <a:t>(7), 1905-1923.</a:t>
            </a:r>
          </a:p>
          <a:p>
            <a:pPr marL="285750" indent="-285750">
              <a:buFont typeface="Arial" panose="020B0604020202020204" pitchFamily="34" charset="0"/>
              <a:buChar char="•"/>
            </a:pPr>
            <a:r>
              <a:rPr lang="en-US" sz="2400" b="0" i="0" cap="none" dirty="0" err="1" smtClean="0">
                <a:effectLst/>
                <a:latin typeface="Times New Roman" panose="02020603050405020304" pitchFamily="18" charset="0"/>
                <a:cs typeface="Times New Roman" panose="02020603050405020304" pitchFamily="18" charset="0"/>
              </a:rPr>
              <a:t>Cimino</a:t>
            </a:r>
            <a:r>
              <a:rPr lang="en-US" sz="2400" b="0" i="0" cap="none" dirty="0">
                <a:effectLst/>
                <a:latin typeface="Times New Roman" panose="02020603050405020304" pitchFamily="18" charset="0"/>
                <a:cs typeface="Times New Roman" panose="02020603050405020304" pitchFamily="18" charset="0"/>
              </a:rPr>
              <a:t>, A. N. (2017). Sex work and adult prostitution: from entry to exit. In </a:t>
            </a:r>
            <a:r>
              <a:rPr lang="en-US" sz="2400" b="0" i="1" cap="none" dirty="0">
                <a:effectLst/>
                <a:latin typeface="Times New Roman" panose="02020603050405020304" pitchFamily="18" charset="0"/>
                <a:cs typeface="Times New Roman" panose="02020603050405020304" pitchFamily="18" charset="0"/>
              </a:rPr>
              <a:t>handbook of behavioral criminology</a:t>
            </a:r>
            <a:r>
              <a:rPr lang="en-US" sz="2400" b="0" i="0" cap="none" dirty="0">
                <a:effectLst/>
                <a:latin typeface="Times New Roman" panose="02020603050405020304" pitchFamily="18" charset="0"/>
                <a:cs typeface="Times New Roman" panose="02020603050405020304" pitchFamily="18" charset="0"/>
              </a:rPr>
              <a:t> (pp. 239-255). Springer, cham.</a:t>
            </a:r>
          </a:p>
          <a:p>
            <a:pPr marL="285750" indent="-285750">
              <a:buFont typeface="Arial" panose="020B0604020202020204" pitchFamily="34" charset="0"/>
              <a:buChar char="•"/>
            </a:pPr>
            <a:r>
              <a:rPr lang="en-US" sz="2400" b="0" i="0" cap="none" dirty="0">
                <a:effectLst/>
                <a:latin typeface="Times New Roman" panose="02020603050405020304" pitchFamily="18" charset="0"/>
                <a:cs typeface="Times New Roman" panose="02020603050405020304" pitchFamily="18" charset="0"/>
              </a:rPr>
              <a:t>Jeal, n., Macleod, J., Salisbury, C., &amp; Turner, K. (2017). Identifying possible reasons why female street sex workers have poor drug treatment outcomes: a qualitative study. </a:t>
            </a:r>
            <a:r>
              <a:rPr lang="en-US" sz="2400" b="0" i="1" cap="none" dirty="0">
                <a:effectLst/>
                <a:latin typeface="Times New Roman" panose="02020603050405020304" pitchFamily="18" charset="0"/>
                <a:cs typeface="Times New Roman" panose="02020603050405020304" pitchFamily="18" charset="0"/>
              </a:rPr>
              <a:t>BMJ open</a:t>
            </a:r>
            <a:r>
              <a:rPr lang="en-US" sz="2400" b="0" i="0" cap="none" dirty="0">
                <a:effectLst/>
                <a:latin typeface="Times New Roman" panose="02020603050405020304" pitchFamily="18" charset="0"/>
                <a:cs typeface="Times New Roman" panose="02020603050405020304" pitchFamily="18" charset="0"/>
              </a:rPr>
              <a:t>, </a:t>
            </a:r>
            <a:r>
              <a:rPr lang="en-US" sz="2400" b="0" i="1" cap="none" dirty="0">
                <a:effectLst/>
                <a:latin typeface="Times New Roman" panose="02020603050405020304" pitchFamily="18" charset="0"/>
                <a:cs typeface="Times New Roman" panose="02020603050405020304" pitchFamily="18" charset="0"/>
              </a:rPr>
              <a:t>7</a:t>
            </a:r>
            <a:r>
              <a:rPr lang="en-US" sz="2400" b="0" i="0" cap="none" dirty="0">
                <a:effectLst/>
                <a:latin typeface="Times New Roman" panose="02020603050405020304" pitchFamily="18" charset="0"/>
                <a:cs typeface="Times New Roman" panose="02020603050405020304" pitchFamily="18" charset="0"/>
              </a:rPr>
              <a:t>(3), e013018</a:t>
            </a:r>
            <a:r>
              <a:rPr lang="en-US" sz="2400" b="0" i="0" cap="none" dirty="0" smtClean="0">
                <a:effectLst/>
                <a:latin typeface="Times New Roman" panose="02020603050405020304" pitchFamily="18" charset="0"/>
                <a:cs typeface="Times New Roman" panose="02020603050405020304" pitchFamily="18" charset="0"/>
              </a:rPr>
              <a:t>.</a:t>
            </a: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53942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90</TotalTime>
  <Words>1018</Words>
  <Application>Microsoft Office PowerPoint</Application>
  <PresentationFormat>Custom</PresentationFormat>
  <Paragraphs>43</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 Boardroom</vt:lpstr>
      <vt:lpstr>Prostitution </vt:lpstr>
      <vt:lpstr>Introduction </vt:lpstr>
      <vt:lpstr> Types of Prostitution</vt:lpstr>
      <vt:lpstr> Types of Prostitution Continuation…</vt:lpstr>
      <vt:lpstr> Reasons Why a Person Becomes a Prostitute</vt:lpstr>
      <vt:lpstr> Clientele and Where Prostitution Exist</vt:lpstr>
      <vt:lpstr> Conclusion</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felister makenga</dc:creator>
  <cp:lastModifiedBy>user</cp:lastModifiedBy>
  <cp:revision>10</cp:revision>
  <dcterms:created xsi:type="dcterms:W3CDTF">2021-03-16T09:04:55Z</dcterms:created>
  <dcterms:modified xsi:type="dcterms:W3CDTF">2021-03-16T12:29:59Z</dcterms:modified>
</cp:coreProperties>
</file>